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3" clrIdx="0"/>
  <p:cmAuthor id="1" name="Valerie Hartman" initials="VH" lastIdx="1" clrIdx="1"/>
  <p:cmAuthor id="2" name="Chris Heidenrich" initials="CH" lastIdx="26" clrIdx="2"/>
  <p:cmAuthor id="3" name="Anna Adler-Kirkley" initials="AA" lastIdx="14" clrIdx="3">
    <p:extLst/>
  </p:cmAuthor>
  <p:cmAuthor id="4" name="McFaul" initials="M" lastIdx="7" clrIdx="4"/>
  <p:cmAuthor id="5" name="Chris Heidenrich OCKT" initials="CH" lastIdx="13" clrIdx="5"/>
  <p:cmAuthor id="6" name="Melissa A Miller" initials="MAM" lastIdx="4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C2"/>
    <a:srgbClr val="4BACC6"/>
    <a:srgbClr val="FBD703"/>
    <a:srgbClr val="4F81BD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3" autoAdjust="0"/>
    <p:restoredTop sz="90795" autoAdjust="0"/>
  </p:normalViewPr>
  <p:slideViewPr>
    <p:cSldViewPr>
      <p:cViewPr varScale="1">
        <p:scale>
          <a:sx n="67" d="100"/>
          <a:sy n="67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7" d="100"/>
        <a:sy n="137" d="100"/>
      </p:scale>
      <p:origin x="0" y="6968"/>
    </p:cViewPr>
  </p:sorterViewPr>
  <p:gridSpacing cx="76200" cy="76200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B4571-7DCE-4085-9018-052573D44CB5}">
      <dsp:nvSpPr>
        <dsp:cNvPr id="0" name=""/>
        <dsp:cNvSpPr/>
      </dsp:nvSpPr>
      <dsp:spPr>
        <a:xfrm rot="5400000">
          <a:off x="4071235" y="666619"/>
          <a:ext cx="4443939" cy="3110788"/>
        </a:xfrm>
        <a:prstGeom prst="chevron">
          <a:avLst/>
        </a:prstGeom>
        <a:gradFill rotWithShape="0">
          <a:gsLst>
            <a:gs pos="100000">
              <a:srgbClr val="009EC2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1"/>
        </a:gradFill>
        <a:ln w="28575" cap="flat" cmpd="sng" algn="ctr">
          <a:solidFill>
            <a:srgbClr val="009EC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 smtClean="0"/>
        </a:p>
      </dsp:txBody>
      <dsp:txXfrm rot="-5400000">
        <a:off x="4737811" y="1555437"/>
        <a:ext cx="3110788" cy="1333151"/>
      </dsp:txXfrm>
    </dsp:sp>
    <dsp:sp modelId="{FE236711-B8AF-4341-AD23-15E8181E30D2}">
      <dsp:nvSpPr>
        <dsp:cNvPr id="0" name=""/>
        <dsp:cNvSpPr/>
      </dsp:nvSpPr>
      <dsp:spPr>
        <a:xfrm rot="16200000">
          <a:off x="924610" y="-924610"/>
          <a:ext cx="2888589" cy="4737811"/>
        </a:xfrm>
        <a:prstGeom prst="round2SameRect">
          <a:avLst/>
        </a:prstGeom>
        <a:gradFill rotWithShape="0">
          <a:gsLst>
            <a:gs pos="0">
              <a:srgbClr val="FBD703"/>
            </a:gs>
            <a:gs pos="22000">
              <a:schemeClr val="accent6">
                <a:lumMod val="75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ln w="31750" cap="flat" cmpd="sng" algn="ctr">
          <a:solidFill>
            <a:srgbClr val="009EC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62280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 dirty="0"/>
        </a:p>
      </dsp:txBody>
      <dsp:txXfrm rot="5400000">
        <a:off x="141009" y="141009"/>
        <a:ext cx="4596802" cy="2606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50296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SUSP Sustainability</a:t>
            </a:r>
          </a:p>
          <a:p>
            <a:r>
              <a:rPr lang="en-US" dirty="0"/>
              <a:t>Sustaining and Spreading Surgical Improvements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8AB7-4BB2-3843-902B-BF7035B6BC67}" type="datetimeFigureOut">
              <a:rPr lang="en-US" smtClean="0"/>
              <a:t>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B440-B77B-8E4A-8AE6-FF58812BC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0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07F787-E60A-46F2-B2F5-7A906D6EA7FE}" type="datetimeFigureOut">
              <a:rPr lang="en-US" smtClean="0"/>
              <a:t>1/15/2017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7FCA27-E248-4CFC-A3DF-B919334293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9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40693</TotalTime>
  <Words>1913</Words>
  <Application>Microsoft Office PowerPoint</Application>
  <PresentationFormat>On-screen Show (4:3)</PresentationFormat>
  <Paragraphs>184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HAI Cusp Slide template</vt:lpstr>
      <vt:lpstr>Daily Goals During Interdisciplinary Rounds  </vt:lpstr>
      <vt:lpstr>Learning Objectives</vt:lpstr>
      <vt:lpstr>Basic Components and Process of Communication</vt:lpstr>
      <vt:lpstr>Why Communication Matters1</vt:lpstr>
      <vt:lpstr>Why Communication Matters</vt:lpstr>
      <vt:lpstr>Why Communication Matters</vt:lpstr>
      <vt:lpstr>Barriers That Impact Communication</vt:lpstr>
      <vt:lpstr>Communication Breakdowns Cause Sentinel Events</vt:lpstr>
      <vt:lpstr>Benefits of Daily Goals</vt:lpstr>
      <vt:lpstr>Daily Goals and Outcomes</vt:lpstr>
      <vt:lpstr>Daily Goals and Outcomes</vt:lpstr>
      <vt:lpstr>Conventional Rounds </vt:lpstr>
      <vt:lpstr>Rounds With Daily Goals</vt:lpstr>
      <vt:lpstr>Daily Goals Improve Communication and Care</vt:lpstr>
      <vt:lpstr>Using Daily Goals</vt:lpstr>
      <vt:lpstr>Evidence Favoring Daily Goals</vt:lpstr>
      <vt:lpstr>Evidence Favoring Daily Goals</vt:lpstr>
      <vt:lpstr>Evidence Favoring Daily Goals</vt:lpstr>
      <vt:lpstr>What Is Next? Preparing for Daily Goals</vt:lpstr>
      <vt:lpstr>What Is the State of Rounds on Your Unit?</vt:lpstr>
      <vt:lpstr>What Is the State of Rounds on Your Unit?</vt:lpstr>
      <vt:lpstr>References</vt:lpstr>
      <vt:lpstr>References</vt:lpstr>
      <vt:lpstr>References</vt:lpstr>
    </vt:vector>
  </TitlesOfParts>
  <Manager>Johns Hopkins Medicine | Armstrong Institute for Patient Safety and Quality</Manager>
  <Company>AHRQ | Agency for Healthcare Research and Quality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Module: Daily Goals During Interdisciplinary Rounds</dc:title>
  <dc:subject>AHRQ Safety Program for Mechanically Ventilated Patients</dc:subject>
  <dc:creator>CUSP4MVPVAP/L&amp;D</dc:creator>
  <cp:keywords>patient safety, CUSP, VAE, VAP, healthcareacquired infections, critical care nursing,mechanical ventilation, ventilator associatedevents, early mobility, low tidal volume ventilation, daily care</cp:keywords>
  <cp:lastModifiedBy>Chris Heidenrich OCKT</cp:lastModifiedBy>
  <cp:revision>274</cp:revision>
  <cp:lastPrinted>2016-04-14T19:06:35Z</cp:lastPrinted>
  <dcterms:created xsi:type="dcterms:W3CDTF">2014-05-21T20:05:58Z</dcterms:created>
  <dcterms:modified xsi:type="dcterms:W3CDTF">2017-01-15T15:57:47Z</dcterms:modified>
  <cp:category>ventilator associated pneumonia, early mobility,ICU, ambulation, sedation management, delirium,SAT, SBT, spontaneous awakening trial,spontaneous breathing trial, low tidal volumeventilation, Berenholtz, Klompas, Needham, Rawat, Winters</cp:category>
</cp:coreProperties>
</file>