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23" clrIdx="0"/>
  <p:cmAuthor id="1" name="Valerie Hartman" initials="VH" lastIdx="1" clrIdx="1"/>
  <p:cmAuthor id="2" name="Chris Heidenrich" initials="CH" lastIdx="26" clrIdx="2"/>
  <p:cmAuthor id="3" name="Anna Adler-Kirkley" initials="AA" lastIdx="8" clrIdx="3">
    <p:extLst/>
  </p:cmAuthor>
  <p:cmAuthor id="4" name="McFaul" initials="M" lastIdx="4" clrIdx="4"/>
  <p:cmAuthor id="5" name="Chris Heidenrich OCKT" initials="CH" lastIdx="15" clrIdx="5"/>
  <p:cmAuthor id="6" name="Melissa A Miller" initials="MAM" lastIdx="3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C2"/>
    <a:srgbClr val="FBD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3" autoAdjust="0"/>
    <p:restoredTop sz="90795" autoAdjust="0"/>
  </p:normalViewPr>
  <p:slideViewPr>
    <p:cSldViewPr>
      <p:cViewPr varScale="1">
        <p:scale>
          <a:sx n="67" d="100"/>
          <a:sy n="67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notesViewPr>
    <p:cSldViewPr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801BD-FABC-3F43-87EE-3348859D78AD}">
      <dsp:nvSpPr>
        <dsp:cNvPr id="0" name=""/>
        <dsp:cNvSpPr/>
      </dsp:nvSpPr>
      <dsp:spPr>
        <a:xfrm>
          <a:off x="3030172" y="2465496"/>
          <a:ext cx="2016854" cy="20168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tx1"/>
              </a:solidFill>
            </a:rPr>
            <a:t>CULTURE OF SAFETY</a:t>
          </a:r>
          <a:endParaRPr lang="en-US" sz="2900" b="1" kern="1200" dirty="0">
            <a:solidFill>
              <a:schemeClr val="tx1"/>
            </a:solidFill>
          </a:endParaRPr>
        </a:p>
      </dsp:txBody>
      <dsp:txXfrm>
        <a:off x="3325533" y="2760857"/>
        <a:ext cx="1426132" cy="1426132"/>
      </dsp:txXfrm>
    </dsp:sp>
    <dsp:sp modelId="{9C01E992-E3D7-C145-A383-5C199F3DD9D9}">
      <dsp:nvSpPr>
        <dsp:cNvPr id="0" name=""/>
        <dsp:cNvSpPr/>
      </dsp:nvSpPr>
      <dsp:spPr>
        <a:xfrm rot="10800000">
          <a:off x="980469" y="3186521"/>
          <a:ext cx="1936969" cy="5748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676C07-CF84-E54C-8D93-A1B6670FE36C}">
      <dsp:nvSpPr>
        <dsp:cNvPr id="0" name=""/>
        <dsp:cNvSpPr/>
      </dsp:nvSpPr>
      <dsp:spPr>
        <a:xfrm>
          <a:off x="59489" y="2909204"/>
          <a:ext cx="1841959" cy="11294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Communication patterns and language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92569" y="2942284"/>
        <a:ext cx="1775799" cy="1063278"/>
      </dsp:txXfrm>
    </dsp:sp>
    <dsp:sp modelId="{BC7CD69B-9EFB-5341-9450-7914D12D2D82}">
      <dsp:nvSpPr>
        <dsp:cNvPr id="0" name=""/>
        <dsp:cNvSpPr/>
      </dsp:nvSpPr>
      <dsp:spPr>
        <a:xfrm rot="12553398">
          <a:off x="1293902" y="2179431"/>
          <a:ext cx="1888881" cy="5748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2FC528-FF8E-B14B-BF71-54FC9F942960}">
      <dsp:nvSpPr>
        <dsp:cNvPr id="0" name=""/>
        <dsp:cNvSpPr/>
      </dsp:nvSpPr>
      <dsp:spPr>
        <a:xfrm>
          <a:off x="493128" y="1441024"/>
          <a:ext cx="1841959" cy="11294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Feedback, reward, and corrective action practices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26208" y="1474104"/>
        <a:ext cx="1775799" cy="1063278"/>
      </dsp:txXfrm>
    </dsp:sp>
    <dsp:sp modelId="{9995905A-E41B-AB49-B6A5-CF9E4FA5D7C9}">
      <dsp:nvSpPr>
        <dsp:cNvPr id="0" name=""/>
        <dsp:cNvSpPr/>
      </dsp:nvSpPr>
      <dsp:spPr>
        <a:xfrm rot="14966064">
          <a:off x="2304301" y="1206199"/>
          <a:ext cx="1982601" cy="5748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5EB8E5-5ABA-EF4E-AF1C-06E252B2AF10}">
      <dsp:nvSpPr>
        <dsp:cNvPr id="0" name=""/>
        <dsp:cNvSpPr/>
      </dsp:nvSpPr>
      <dsp:spPr>
        <a:xfrm>
          <a:off x="2028361" y="755"/>
          <a:ext cx="1838034" cy="11294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Formal and informal leader actions and expectations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061441" y="33835"/>
        <a:ext cx="1771874" cy="1063278"/>
      </dsp:txXfrm>
    </dsp:sp>
    <dsp:sp modelId="{AD56DFB0-EE77-BD44-B5D8-C0FE43A54823}">
      <dsp:nvSpPr>
        <dsp:cNvPr id="0" name=""/>
        <dsp:cNvSpPr/>
      </dsp:nvSpPr>
      <dsp:spPr>
        <a:xfrm rot="17431902">
          <a:off x="3789318" y="1206092"/>
          <a:ext cx="1981965" cy="5748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FBB3ED-3221-3C44-A9AF-6B50A1F14E38}">
      <dsp:nvSpPr>
        <dsp:cNvPr id="0" name=""/>
        <dsp:cNvSpPr/>
      </dsp:nvSpPr>
      <dsp:spPr>
        <a:xfrm>
          <a:off x="4206884" y="740"/>
          <a:ext cx="1841959" cy="11294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Teamwork processes   (backup behavior)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239964" y="33820"/>
        <a:ext cx="1775799" cy="1063278"/>
      </dsp:txXfrm>
    </dsp:sp>
    <dsp:sp modelId="{4FCDEA6F-91DE-2F44-86B0-7321E0C77246}">
      <dsp:nvSpPr>
        <dsp:cNvPr id="0" name=""/>
        <dsp:cNvSpPr/>
      </dsp:nvSpPr>
      <dsp:spPr>
        <a:xfrm rot="19846602">
          <a:off x="4894416" y="2179439"/>
          <a:ext cx="1888852" cy="574803"/>
        </a:xfrm>
        <a:prstGeom prst="leftArrow">
          <a:avLst>
            <a:gd name="adj1" fmla="val 60000"/>
            <a:gd name="adj2" fmla="val 50000"/>
          </a:avLst>
        </a:prstGeom>
        <a:solidFill>
          <a:srgbClr val="FFCC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116AF3-D54A-7445-814D-782F8F416393}">
      <dsp:nvSpPr>
        <dsp:cNvPr id="0" name=""/>
        <dsp:cNvSpPr/>
      </dsp:nvSpPr>
      <dsp:spPr>
        <a:xfrm>
          <a:off x="5742086" y="1441038"/>
          <a:ext cx="1841959" cy="1129438"/>
        </a:xfrm>
        <a:prstGeom prst="roundRect">
          <a:avLst>
            <a:gd name="adj" fmla="val 10000"/>
          </a:avLst>
        </a:prstGeom>
        <a:solidFill>
          <a:srgbClr val="FFCC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Resource allocation practices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775166" y="1474118"/>
        <a:ext cx="1775799" cy="1063278"/>
      </dsp:txXfrm>
    </dsp:sp>
    <dsp:sp modelId="{B8FC34D9-B949-2747-97EC-875EDC6FDE01}">
      <dsp:nvSpPr>
        <dsp:cNvPr id="0" name=""/>
        <dsp:cNvSpPr/>
      </dsp:nvSpPr>
      <dsp:spPr>
        <a:xfrm>
          <a:off x="5169891" y="3194293"/>
          <a:ext cx="1002304" cy="559260"/>
        </a:xfrm>
        <a:prstGeom prst="leftArrow">
          <a:avLst>
            <a:gd name="adj1" fmla="val 60000"/>
            <a:gd name="adj2" fmla="val 50000"/>
          </a:avLst>
        </a:prstGeom>
        <a:solidFill>
          <a:srgbClr val="FFFF00">
            <a:alpha val="5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BC30C6-D642-7A42-A439-22A64802CEE4}">
      <dsp:nvSpPr>
        <dsp:cNvPr id="0" name=""/>
        <dsp:cNvSpPr/>
      </dsp:nvSpPr>
      <dsp:spPr>
        <a:xfrm>
          <a:off x="6175751" y="2909204"/>
          <a:ext cx="1841959" cy="1129438"/>
        </a:xfrm>
        <a:prstGeom prst="roundRect">
          <a:avLst>
            <a:gd name="adj" fmla="val 10000"/>
          </a:avLst>
        </a:prstGeom>
        <a:solidFill>
          <a:srgbClr val="FFFF00">
            <a:alpha val="57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Error-detection and correction systems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208831" y="2942284"/>
        <a:ext cx="1775799" cy="1063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6576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SUSP Sustainability</a:t>
            </a:r>
          </a:p>
          <a:p>
            <a:r>
              <a:rPr lang="en-US" dirty="0" smtClean="0"/>
              <a:t>Sustaining and Spreading Surgical Improvements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E8AB7-4BB2-3843-902B-BF7035B6BC67}" type="datetimeFigureOut">
              <a:rPr lang="en-US" smtClean="0"/>
              <a:t>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0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44533</TotalTime>
  <Words>2394</Words>
  <Application>Microsoft Office PowerPoint</Application>
  <PresentationFormat>On-screen Show (4:3)</PresentationFormat>
  <Paragraphs>291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HAI Cusp Slide template</vt:lpstr>
      <vt:lpstr>Assess Patient Safety Culture Using the  Hospital Survey on Patient Safety  </vt:lpstr>
      <vt:lpstr>Learning Objectives</vt:lpstr>
      <vt:lpstr>What Is Safety Culture?</vt:lpstr>
      <vt:lpstr>Core Aspects of Safety Culture1</vt:lpstr>
      <vt:lpstr>Model for Improving Care</vt:lpstr>
      <vt:lpstr>Safety Culture Is Related to Outcomes2-7</vt:lpstr>
      <vt:lpstr>Why Safety Culture Matters8-11</vt:lpstr>
      <vt:lpstr>Measuring Safety Culture</vt:lpstr>
      <vt:lpstr>What Is HSOPS?</vt:lpstr>
      <vt:lpstr>HSOPS Dimensions</vt:lpstr>
      <vt:lpstr>HSOPS Sample Questions</vt:lpstr>
      <vt:lpstr>HSOPS Sample Questions</vt:lpstr>
      <vt:lpstr>HSOPS Sample Questions</vt:lpstr>
      <vt:lpstr>HSOPS Scoring</vt:lpstr>
      <vt:lpstr>Effective HSOPS Surveys…</vt:lpstr>
      <vt:lpstr>Response Rate Matters</vt:lpstr>
      <vt:lpstr>Successful Prenotification12</vt:lpstr>
      <vt:lpstr>Additional Tips for Effective Surveys</vt:lpstr>
      <vt:lpstr>Turning HSOPS Data into Action</vt:lpstr>
      <vt:lpstr>What Is Debriefing?</vt:lpstr>
      <vt:lpstr>Debriefing—Making HSOPS Data Meaningful</vt:lpstr>
      <vt:lpstr>Benefits of HSOPS Data</vt:lpstr>
      <vt:lpstr>Questions?</vt:lpstr>
      <vt:lpstr>References</vt:lpstr>
      <vt:lpstr>References</vt:lpstr>
      <vt:lpstr>References</vt:lpstr>
      <vt:lpstr>References</vt:lpstr>
    </vt:vector>
  </TitlesOfParts>
  <Manager>Johns Hopkins Medicine | Armstrong Institute for Patient Safety and Quality</Manager>
  <Company>AHRQ | Agency for Healthcare Research and Quality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Presentation: Program Overview</dc:title>
  <dc:subject>AHRQ Safety Program for Surgery</dc:subject>
  <dc:creator>SUSP/L&amp;D</dc:creator>
  <cp:keywords>SSI, premortem, safety culture, science of safety</cp:keywords>
  <cp:lastModifiedBy>Chris Heidenrich OCKT</cp:lastModifiedBy>
  <cp:revision>276</cp:revision>
  <cp:lastPrinted>2015-02-02T16:57:38Z</cp:lastPrinted>
  <dcterms:created xsi:type="dcterms:W3CDTF">2014-05-21T20:05:58Z</dcterms:created>
  <dcterms:modified xsi:type="dcterms:W3CDTF">2017-01-15T16:32:47Z</dcterms:modified>
  <cp:category>safety program for surgery, patient safety, CUSP, science of safety, surgical site infections, SUSP, healthcare associated infections</cp:category>
</cp:coreProperties>
</file>